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594" r:id="rId2"/>
    <p:sldId id="609" r:id="rId3"/>
    <p:sldId id="611" r:id="rId4"/>
    <p:sldId id="595" r:id="rId5"/>
    <p:sldId id="596" r:id="rId6"/>
    <p:sldId id="610" r:id="rId7"/>
    <p:sldId id="597" r:id="rId8"/>
    <p:sldId id="598" r:id="rId9"/>
    <p:sldId id="599" r:id="rId10"/>
    <p:sldId id="600" r:id="rId11"/>
    <p:sldId id="601" r:id="rId12"/>
    <p:sldId id="612" r:id="rId13"/>
    <p:sldId id="604" r:id="rId14"/>
    <p:sldId id="605" r:id="rId15"/>
    <p:sldId id="606" r:id="rId16"/>
    <p:sldId id="607" r:id="rId17"/>
    <p:sldId id="608" r:id="rId18"/>
    <p:sldId id="602" r:id="rId19"/>
    <p:sldId id="592" r:id="rId20"/>
    <p:sldId id="593" r:id="rId21"/>
    <p:sldId id="521" r:id="rId22"/>
    <p:sldId id="586" r:id="rId23"/>
    <p:sldId id="584" r:id="rId24"/>
    <p:sldId id="5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611"/>
            <p14:sldId id="595"/>
            <p14:sldId id="596"/>
            <p14:sldId id="610"/>
            <p14:sldId id="597"/>
            <p14:sldId id="598"/>
            <p14:sldId id="599"/>
            <p14:sldId id="600"/>
            <p14:sldId id="601"/>
            <p14:sldId id="612"/>
            <p14:sldId id="604"/>
            <p14:sldId id="605"/>
            <p14:sldId id="606"/>
            <p14:sldId id="607"/>
            <p14:sldId id="608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01/11/2025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01/11/2025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E4AD-5ED1-AC89-228A-C722F8DE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646A5-F8C3-D5FA-734C-8C1622ECC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FD912-F593-F3EF-8709-A45D8EBB3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580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60A-97F5-0B30-7268-34115505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0DD29-7F3F-8E7D-B283-54EE94C9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284B7-6CBE-97C6-6AC6-EE86EA43A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19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01/11/2025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01/11/2025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01/11/2025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01/11/2025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01/11/2025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01/11/2025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01/11/2025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01/11/2025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01/11/2025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01/11/2025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01/11/2025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01/11/2025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421878" cy="2627816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822420"/>
            <a:ext cx="4421876" cy="2627815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48386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flow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72956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19938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7" name="Picture 6" descr="A red circle with a number of numbers&#10;&#10;AI-generated content may be incorrect.">
            <a:extLst>
              <a:ext uri="{FF2B5EF4-FFF2-40B4-BE49-F238E27FC236}">
                <a16:creationId xmlns:a16="http://schemas.microsoft.com/office/drawing/2014/main" id="{AFA1BC94-E1BA-A69C-7CFD-7674B75B7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013650"/>
            <a:ext cx="5577462" cy="5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102944" y="1504515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C7852-6432-D1BD-9FB1-5EDBF432502A}"/>
              </a:ext>
            </a:extLst>
          </p:cNvPr>
          <p:cNvSpPr txBox="1"/>
          <p:nvPr/>
        </p:nvSpPr>
        <p:spPr>
          <a:xfrm>
            <a:off x="188645" y="1873847"/>
            <a:ext cx="10675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a type of MRI specifically focused on the heart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</a:t>
            </a:r>
            <a:r>
              <a:rPr lang="en-US" b="1" dirty="0"/>
              <a:t>magnetic fields and radio waves</a:t>
            </a:r>
            <a:r>
              <a:rPr lang="en-US" dirty="0"/>
              <a:t> to create </a:t>
            </a:r>
            <a:r>
              <a:rPr lang="en-US" b="1" dirty="0"/>
              <a:t>detailed images of the heart and surrounding blood vessels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605256"/>
            <a:ext cx="2971800" cy="2952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188645" y="3059668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are "Blood pool" and "myocardium“ regions: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3E474-7002-869A-E8D2-65921223B93D}"/>
              </a:ext>
            </a:extLst>
          </p:cNvPr>
          <p:cNvSpPr txBox="1"/>
          <p:nvPr/>
        </p:nvSpPr>
        <p:spPr>
          <a:xfrm>
            <a:off x="377290" y="3481467"/>
            <a:ext cx="11624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blood-pool region</a:t>
            </a:r>
            <a:r>
              <a:rPr lang="en-US" dirty="0"/>
              <a:t> refers to the interior cavity of a ventricle (or atrium) where the blood is flowing.</a:t>
            </a:r>
          </a:p>
          <a:p>
            <a:r>
              <a:rPr lang="en-US" dirty="0"/>
              <a:t>The </a:t>
            </a:r>
            <a:r>
              <a:rPr lang="en-US" b="1" dirty="0"/>
              <a:t>myocardium region</a:t>
            </a:r>
            <a:r>
              <a:rPr lang="en-US" dirty="0"/>
              <a:t> is the muscular wall surrounding that cavity — the heart muscle itself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483394" y="4582209"/>
            <a:ext cx="770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(MFB)</a:t>
            </a:r>
            <a:r>
              <a:rPr lang="en-US" dirty="0"/>
              <a:t> = how much blood actually reaches that muscle through the </a:t>
            </a:r>
            <a:r>
              <a:rPr lang="en-US" b="1" dirty="0"/>
              <a:t>coronary arteries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EA23-5746-BFB2-AB41-55CC8A9C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5A2EE28-884A-7BDA-0128-810232B5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82FA3-265A-05D6-A35E-7A5607FA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71B8F-C32A-61C2-620C-D95BADCD773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47A6-8EFD-C545-A912-ECA0B7641717}"/>
              </a:ext>
            </a:extLst>
          </p:cNvPr>
          <p:cNvSpPr txBox="1"/>
          <p:nvPr/>
        </p:nvSpPr>
        <p:spPr>
          <a:xfrm>
            <a:off x="568975" y="3157914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3312B-AC8D-3894-8B36-85C98EB786F9}"/>
              </a:ext>
            </a:extLst>
          </p:cNvPr>
          <p:cNvSpPr txBox="1"/>
          <p:nvPr/>
        </p:nvSpPr>
        <p:spPr>
          <a:xfrm>
            <a:off x="764381" y="4597062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BC362-111A-B2E2-3BF9-E2DEB1F62580}"/>
              </a:ext>
            </a:extLst>
          </p:cNvPr>
          <p:cNvSpPr txBox="1"/>
          <p:nvPr/>
        </p:nvSpPr>
        <p:spPr>
          <a:xfrm>
            <a:off x="188645" y="112734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Cardiac magnetic resonance (CMR)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1ABA6-2D30-9028-7E31-6203E4C387AF}"/>
              </a:ext>
            </a:extLst>
          </p:cNvPr>
          <p:cNvSpPr txBox="1"/>
          <p:nvPr/>
        </p:nvSpPr>
        <p:spPr>
          <a:xfrm>
            <a:off x="764381" y="1431256"/>
            <a:ext cx="877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 medical imaging test that uses a strong magnetic field and radio waves to create detailed</a:t>
            </a:r>
            <a:r>
              <a:rPr lang="en-US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and moving pictures of the heart and its blood vessels.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32AD25-5CC6-C955-A984-F3266290BD3C}"/>
              </a:ext>
            </a:extLst>
          </p:cNvPr>
          <p:cNvSpPr txBox="1"/>
          <p:nvPr/>
        </p:nvSpPr>
        <p:spPr>
          <a:xfrm>
            <a:off x="3021806" y="3215759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cardiac magnetic resonance (CMR)</a:t>
            </a:r>
          </a:p>
        </p:txBody>
      </p:sp>
    </p:spTree>
    <p:extLst>
      <p:ext uri="{BB962C8B-B14F-4D97-AF65-F5344CB8AC3E}">
        <p14:creationId xmlns:p14="http://schemas.microsoft.com/office/powerpoint/2010/main" val="209058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98021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Once the signal-intensity curves are corrected, a mathematical model could be used to compute MBF.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None/>
            </a:pPr>
            <a:r>
              <a:rPr lang="en-US" sz="1200" b="1" dirty="0"/>
              <a:t>b) Deconvolution approach 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200" dirty="0"/>
              <a:t>Because deconvolution is a mathematically unstable (for example by using Fourier Transform negative values obtained) a </a:t>
            </a:r>
            <a:r>
              <a:rPr lang="en-US" sz="1200" b="1" dirty="0"/>
              <a:t>constrain</a:t>
            </a:r>
            <a:r>
              <a:rPr lang="en-US" sz="1200" dirty="0"/>
              <a:t> such as the </a:t>
            </a:r>
            <a:r>
              <a:rPr lang="en-US" sz="1200" b="1" dirty="0"/>
              <a:t>Fermi function </a:t>
            </a:r>
            <a:r>
              <a:rPr lang="en-US" sz="1200" dirty="0"/>
              <a:t>is used, which provides a smooth and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2" y="3805002"/>
            <a:ext cx="9053534" cy="27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368A-078F-B854-D40D-C9F541A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64FABD2-F463-8ACA-6741-B5E408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0332-BD07-F83D-5248-7016DF3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EFD5-AEDC-2BAB-E46C-2F60B1A759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4366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87460</TotalTime>
  <Words>1132</Words>
  <Application>Microsoft Office PowerPoint</Application>
  <PresentationFormat>Widescreen</PresentationFormat>
  <Paragraphs>137</Paragraphs>
  <Slides>24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Calibri</vt:lpstr>
      <vt:lpstr>Cambria Math</vt:lpstr>
      <vt:lpstr>Courier New</vt:lpstr>
      <vt:lpstr>MathematicalPi-One</vt:lpstr>
      <vt:lpstr>quote-cjk-patch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456</cp:revision>
  <dcterms:created xsi:type="dcterms:W3CDTF">2020-01-27T13:54:00Z</dcterms:created>
  <dcterms:modified xsi:type="dcterms:W3CDTF">2025-11-02T02:30:45Z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